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35"/>
  </p:handoutMasterIdLst>
  <p:sldIdLst>
    <p:sldId id="256" r:id="rId3"/>
    <p:sldId id="259" r:id="rId4"/>
    <p:sldId id="319" r:id="rId5"/>
    <p:sldId id="348" r:id="rId6"/>
    <p:sldId id="349" r:id="rId7"/>
    <p:sldId id="350" r:id="rId8"/>
    <p:sldId id="351" r:id="rId9"/>
    <p:sldId id="320" r:id="rId10"/>
    <p:sldId id="322" r:id="rId11"/>
    <p:sldId id="323" r:id="rId12"/>
    <p:sldId id="326" r:id="rId13"/>
    <p:sldId id="325" r:id="rId14"/>
    <p:sldId id="327" r:id="rId15"/>
    <p:sldId id="324" r:id="rId16"/>
    <p:sldId id="328" r:id="rId17"/>
    <p:sldId id="332" r:id="rId18"/>
    <p:sldId id="330" r:id="rId19"/>
    <p:sldId id="331" r:id="rId20"/>
    <p:sldId id="333" r:id="rId21"/>
    <p:sldId id="334" r:id="rId22"/>
    <p:sldId id="335" r:id="rId23"/>
    <p:sldId id="336" r:id="rId24"/>
    <p:sldId id="338" r:id="rId25"/>
    <p:sldId id="339" r:id="rId26"/>
    <p:sldId id="340" r:id="rId27"/>
    <p:sldId id="341" r:id="rId28"/>
    <p:sldId id="343" r:id="rId29"/>
    <p:sldId id="344" r:id="rId30"/>
    <p:sldId id="345" r:id="rId31"/>
    <p:sldId id="342" r:id="rId32"/>
    <p:sldId id="376" r:id="rId33"/>
    <p:sldId id="346" r:id="rId34"/>
  </p:sldIdLst>
  <p:sldSz cx="13004800" cy="9753600"/>
  <p:notesSz cx="13004800" cy="9753600"/>
  <p:custDataLst>
    <p:tags r:id="rId39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9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3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686413" cy="5219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36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3968834" y="0"/>
            <a:ext cx="10686413" cy="5219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36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881842"/>
            <a:ext cx="10686413" cy="5219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6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13968834" y="9881842"/>
            <a:ext cx="10686413" cy="5219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6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7714" y="2860269"/>
            <a:ext cx="5606832" cy="620548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0251" y="2860269"/>
            <a:ext cx="5216241" cy="62054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9187" y="778192"/>
            <a:ext cx="10986424" cy="1074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8765" y="9320580"/>
            <a:ext cx="2739390" cy="494665"/>
          </a:xfrm>
        </p:spPr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dirty="0">
                <a:sym typeface="+mn-ea"/>
              </a:rPr>
              <a:t>Bowen</a:t>
            </a:r>
            <a:r>
              <a:rPr spc="-5" dirty="0">
                <a:sym typeface="+mn-ea"/>
              </a:rPr>
              <a:t> </a:t>
            </a:r>
            <a:r>
              <a:rPr lang="en-US" spc="-5" dirty="0">
                <a:sym typeface="+mn-ea"/>
              </a:rPr>
              <a:t>Du</a:t>
            </a:r>
            <a:r>
              <a:rPr spc="-55" dirty="0">
                <a:sym typeface="+mn-ea"/>
              </a:rPr>
              <a:t>,</a:t>
            </a:r>
            <a:r>
              <a:rPr dirty="0">
                <a:sym typeface="+mn-ea"/>
              </a:rPr>
              <a:t> </a:t>
            </a:r>
            <a:r>
              <a:rPr lang="en-US" dirty="0">
                <a:sym typeface="+mn-ea"/>
              </a:rPr>
              <a:t>Sichuan University</a:t>
            </a:r>
            <a:endParaRPr lang="en-US" spc="-5" dirty="0"/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8765" y="9320580"/>
            <a:ext cx="2739390" cy="245745"/>
          </a:xfrm>
        </p:spPr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dirty="0"/>
              <a:t>Bowen</a:t>
            </a:r>
            <a:r>
              <a:rPr spc="-5" dirty="0"/>
              <a:t> </a:t>
            </a:r>
            <a:r>
              <a:rPr lang="en-US" spc="-5" dirty="0"/>
              <a:t>Du</a:t>
            </a:r>
            <a:r>
              <a:rPr spc="-55" dirty="0"/>
              <a:t>,</a:t>
            </a:r>
            <a:r>
              <a:rPr dirty="0"/>
              <a:t> </a:t>
            </a:r>
            <a:r>
              <a:rPr lang="en-US" dirty="0"/>
              <a:t>Sichuan University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8765" y="9320580"/>
            <a:ext cx="2739390" cy="494665"/>
          </a:xfrm>
        </p:spPr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dirty="0">
                <a:sym typeface="+mn-ea"/>
              </a:rPr>
              <a:t>Bowen</a:t>
            </a:r>
            <a:r>
              <a:rPr spc="-5" dirty="0">
                <a:sym typeface="+mn-ea"/>
              </a:rPr>
              <a:t> </a:t>
            </a:r>
            <a:r>
              <a:rPr lang="en-US" spc="-5" dirty="0">
                <a:sym typeface="+mn-ea"/>
              </a:rPr>
              <a:t>Du</a:t>
            </a:r>
            <a:r>
              <a:rPr spc="-55" dirty="0">
                <a:sym typeface="+mn-ea"/>
              </a:rPr>
              <a:t>,</a:t>
            </a:r>
            <a:r>
              <a:rPr dirty="0">
                <a:sym typeface="+mn-ea"/>
              </a:rPr>
              <a:t> </a:t>
            </a:r>
            <a:r>
              <a:rPr lang="en-US" dirty="0">
                <a:sym typeface="+mn-ea"/>
              </a:rPr>
              <a:t>Sichuan University</a:t>
            </a:r>
            <a:endParaRPr lang="en-US" spc="-5" dirty="0"/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8765" y="9320580"/>
            <a:ext cx="2739390" cy="494665"/>
          </a:xfrm>
        </p:spPr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dirty="0">
                <a:sym typeface="+mn-ea"/>
              </a:rPr>
              <a:t>Bowen</a:t>
            </a:r>
            <a:r>
              <a:rPr spc="-5" dirty="0">
                <a:sym typeface="+mn-ea"/>
              </a:rPr>
              <a:t> </a:t>
            </a:r>
            <a:r>
              <a:rPr lang="en-US" spc="-5" dirty="0">
                <a:sym typeface="+mn-ea"/>
              </a:rPr>
              <a:t>Du</a:t>
            </a:r>
            <a:r>
              <a:rPr spc="-55" dirty="0">
                <a:sym typeface="+mn-ea"/>
              </a:rPr>
              <a:t>,</a:t>
            </a:r>
            <a:r>
              <a:rPr dirty="0">
                <a:sym typeface="+mn-ea"/>
              </a:rPr>
              <a:t> </a:t>
            </a:r>
            <a:r>
              <a:rPr lang="en-US" dirty="0">
                <a:sym typeface="+mn-ea"/>
              </a:rPr>
              <a:t>Sichuan University</a:t>
            </a:r>
            <a:endParaRPr lang="en-US" spc="-5" dirty="0"/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058765" y="9320580"/>
            <a:ext cx="2739390" cy="494665"/>
          </a:xfrm>
        </p:spPr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dirty="0">
                <a:sym typeface="+mn-ea"/>
              </a:rPr>
              <a:t>Bowen</a:t>
            </a:r>
            <a:r>
              <a:rPr spc="-5" dirty="0">
                <a:sym typeface="+mn-ea"/>
              </a:rPr>
              <a:t> </a:t>
            </a:r>
            <a:r>
              <a:rPr lang="en-US" spc="-5" dirty="0">
                <a:sym typeface="+mn-ea"/>
              </a:rPr>
              <a:t>Du</a:t>
            </a:r>
            <a:r>
              <a:rPr spc="-55" dirty="0">
                <a:sym typeface="+mn-ea"/>
              </a:rPr>
              <a:t>,</a:t>
            </a:r>
            <a:r>
              <a:rPr dirty="0">
                <a:sym typeface="+mn-ea"/>
              </a:rPr>
              <a:t> </a:t>
            </a:r>
            <a:r>
              <a:rPr lang="en-US" dirty="0">
                <a:sym typeface="+mn-ea"/>
              </a:rPr>
              <a:t>Sichuan University</a:t>
            </a:r>
            <a:endParaRPr lang="en-US" spc="-5" dirty="0"/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9600" y="3105326"/>
            <a:ext cx="900430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8765" y="9320580"/>
            <a:ext cx="2739390" cy="49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pc="-5" dirty="0">
                <a:sym typeface="+mn-ea"/>
              </a:rPr>
              <a:t>Bowen</a:t>
            </a:r>
            <a:r>
              <a:rPr spc="-5" dirty="0">
                <a:sym typeface="+mn-ea"/>
              </a:rPr>
              <a:t> </a:t>
            </a:r>
            <a:r>
              <a:rPr lang="en-US" spc="-5" dirty="0">
                <a:sym typeface="+mn-ea"/>
              </a:rPr>
              <a:t>Du</a:t>
            </a:r>
            <a:r>
              <a:rPr spc="-55" dirty="0">
                <a:sym typeface="+mn-ea"/>
              </a:rPr>
              <a:t>,</a:t>
            </a:r>
            <a:r>
              <a:rPr dirty="0">
                <a:sym typeface="+mn-ea"/>
              </a:rPr>
              <a:t> </a:t>
            </a:r>
            <a:r>
              <a:rPr lang="en-US" dirty="0">
                <a:sym typeface="+mn-ea"/>
              </a:rPr>
              <a:t>Sichuan University</a:t>
            </a:r>
            <a:endParaRPr lang="en-US" spc="-5" dirty="0"/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47933" y="9317430"/>
            <a:ext cx="302259" cy="265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6294" y="491160"/>
            <a:ext cx="8773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45" dirty="0"/>
              <a:t>Real-Time</a:t>
            </a:r>
            <a:r>
              <a:rPr sz="4400" spc="-25" dirty="0"/>
              <a:t> </a:t>
            </a:r>
            <a:r>
              <a:rPr sz="4400" spc="80" dirty="0"/>
              <a:t>High</a:t>
            </a:r>
            <a:r>
              <a:rPr sz="4400" spc="-25" dirty="0"/>
              <a:t> </a:t>
            </a:r>
            <a:r>
              <a:rPr sz="4400" spc="70" dirty="0"/>
              <a:t>Quality</a:t>
            </a:r>
            <a:r>
              <a:rPr sz="4400" spc="-20" dirty="0"/>
              <a:t> </a:t>
            </a:r>
            <a:r>
              <a:rPr sz="4400" spc="70" dirty="0"/>
              <a:t>Rendering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5071" y="1420955"/>
            <a:ext cx="7308215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25" dirty="0">
                <a:solidFill>
                  <a:srgbClr val="FFFFFF"/>
                </a:solidFill>
                <a:latin typeface="Arial MT"/>
                <a:cs typeface="Arial MT"/>
              </a:rPr>
              <a:t>Bowen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3000" spc="-5" dirty="0">
                <a:solidFill>
                  <a:srgbClr val="FFFFFF"/>
                </a:solidFill>
                <a:latin typeface="Arial MT"/>
                <a:cs typeface="Arial MT"/>
              </a:rPr>
              <a:t>Du</a:t>
            </a:r>
            <a:r>
              <a:rPr sz="3000" spc="-1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3000" spc="-5" dirty="0">
                <a:solidFill>
                  <a:srgbClr val="FFFFFF"/>
                </a:solidFill>
                <a:latin typeface="Arial MT"/>
                <a:cs typeface="Arial MT"/>
              </a:rPr>
              <a:t>Sichuan University</a:t>
            </a:r>
            <a:endParaRPr lang="en-US" sz="3000" spc="-5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7040698"/>
            <a:ext cx="13004800" cy="20606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30525" y="3416935"/>
            <a:ext cx="7144385" cy="79502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algn="ctr">
              <a:lnSpc>
                <a:spcPts val="6820"/>
              </a:lnSpc>
            </a:pPr>
            <a:r>
              <a:rPr lang="en-US" sz="5700" spc="-40" dirty="0">
                <a:solidFill>
                  <a:srgbClr val="FFFFFF"/>
                </a:solidFill>
                <a:latin typeface="Arial MT"/>
                <a:cs typeface="Arial MT"/>
              </a:rPr>
              <a:t>Fluid Simulation</a:t>
            </a:r>
            <a:endParaRPr lang="en-US" sz="5700" spc="-4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algn="ctr">
              <a:lnSpc>
                <a:spcPts val="6820"/>
              </a:lnSpc>
            </a:pPr>
            <a:endParaRPr lang="en-US" sz="5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7605" y="894715"/>
            <a:ext cx="11649710" cy="1692275"/>
          </a:xfrm>
        </p:spPr>
        <p:txBody>
          <a:bodyPr wrap="square"/>
          <a:p>
            <a:r>
              <a:rPr lang="zh-CN" altLang="en-US"/>
              <a:t>Lagrangian Specification</a:t>
            </a:r>
            <a:r>
              <a:rPr lang="en-US" altLang="zh-CN"/>
              <a:t>&amp;&amp;</a:t>
            </a:r>
            <a:r>
              <a:rPr lang="zh-CN" altLang="en-US"/>
              <a:t>Eulerian Specification</a:t>
            </a:r>
            <a:endParaRPr lang="zh-CN" altLang="en-US"/>
          </a:p>
        </p:txBody>
      </p:sp>
      <p:sp>
        <p:nvSpPr>
          <p:cNvPr id="11" name="内容占位符 10"/>
          <p:cNvSpPr/>
          <p:nvPr>
            <p:ph sz="half" idx="3"/>
          </p:nvPr>
        </p:nvSpPr>
        <p:spPr>
          <a:xfrm>
            <a:off x="6697345" y="2243455"/>
            <a:ext cx="5657215" cy="5284470"/>
          </a:xfrm>
        </p:spPr>
        <p:txBody>
          <a:bodyPr>
            <a:noAutofit/>
          </a:bodyPr>
          <a:p>
            <a:r>
              <a:rPr lang="zh-CN" altLang="en-US"/>
              <a:t>In the Eulerian perspective, fluids are analyzed by dividing the container into fixed spaces, focusing on changes in physical quantities within these regions to compute fluid behavior in the next frame.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0240" y="3857625"/>
            <a:ext cx="5657215" cy="3208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spc="20" dirty="0">
                <a:sym typeface="+mn-ea"/>
              </a:rPr>
              <a:t>Continuum</a:t>
            </a:r>
            <a:r>
              <a:rPr spc="-280" dirty="0">
                <a:sym typeface="+mn-ea"/>
              </a:rPr>
              <a:t> </a:t>
            </a:r>
            <a:r>
              <a:rPr spc="-90" dirty="0">
                <a:sym typeface="+mn-ea"/>
              </a:rPr>
              <a:t>Simulation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0240" y="2268220"/>
            <a:ext cx="5657215" cy="458787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6899275" y="2243455"/>
            <a:ext cx="5252085" cy="4672965"/>
          </a:xfrm>
          <a:prstGeom prst="rect">
            <a:avLst/>
          </a:prstGeom>
        </p:spPr>
      </p:pic>
      <p:sp>
        <p:nvSpPr>
          <p:cNvPr id="146" name="object 146"/>
          <p:cNvSpPr txBox="1"/>
          <p:nvPr/>
        </p:nvSpPr>
        <p:spPr>
          <a:xfrm>
            <a:off x="635000" y="7620000"/>
            <a:ext cx="580136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Lagrangian</a:t>
            </a:r>
            <a:r>
              <a:rPr sz="3200" spc="-13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200" spc="-17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representation</a:t>
            </a:r>
            <a:endParaRPr sz="3200" spc="-170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7264115" y="7620086"/>
            <a:ext cx="592963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Eulerian representation</a:t>
            </a:r>
            <a:endParaRPr sz="47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spc="20" dirty="0">
                <a:sym typeface="+mn-ea"/>
              </a:rPr>
              <a:t>Continuum</a:t>
            </a:r>
            <a:r>
              <a:rPr spc="-280" dirty="0">
                <a:sym typeface="+mn-ea"/>
              </a:rPr>
              <a:t> </a:t>
            </a:r>
            <a:r>
              <a:rPr spc="-90" dirty="0">
                <a:sym typeface="+mn-ea"/>
              </a:rPr>
              <a:t>Simulation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0240" y="2280285"/>
            <a:ext cx="5657215" cy="408876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6697345" y="2280920"/>
            <a:ext cx="5657215" cy="4051935"/>
          </a:xfrm>
          <a:prstGeom prst="rect">
            <a:avLst/>
          </a:prstGeom>
        </p:spPr>
      </p:pic>
      <p:sp>
        <p:nvSpPr>
          <p:cNvPr id="147" name="object 147"/>
          <p:cNvSpPr txBox="1"/>
          <p:nvPr/>
        </p:nvSpPr>
        <p:spPr>
          <a:xfrm>
            <a:off x="25400" y="6522720"/>
            <a:ext cx="6430645" cy="2145665"/>
          </a:xfrm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p>
            <a:pPr marR="635" algn="ctr">
              <a:lnSpc>
                <a:spcPct val="100000"/>
              </a:lnSpc>
              <a:spcBef>
                <a:spcPts val="2005"/>
              </a:spcBef>
            </a:pPr>
            <a:r>
              <a:rPr sz="2800" spc="-7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Lagrangian</a:t>
            </a:r>
            <a:r>
              <a:rPr sz="2800" spc="-12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17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representation</a:t>
            </a:r>
            <a:endParaRPr sz="280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lnSpc>
                <a:spcPct val="100000"/>
              </a:lnSpc>
              <a:spcBef>
                <a:spcPts val="1220"/>
              </a:spcBef>
            </a:pPr>
            <a:r>
              <a:rPr sz="2800" spc="10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[Ma</a:t>
            </a:r>
            <a:r>
              <a:rPr sz="2800" spc="4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800" spc="-1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klin</a:t>
            </a:r>
            <a:r>
              <a:rPr sz="2800" spc="-65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235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et</a:t>
            </a:r>
            <a:r>
              <a:rPr sz="2800" spc="-65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125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al.</a:t>
            </a:r>
            <a:r>
              <a:rPr sz="2800" spc="-65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3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2014,</a:t>
            </a:r>
            <a:endParaRPr sz="280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80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Unified</a:t>
            </a:r>
            <a:r>
              <a:rPr sz="2800" spc="-55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13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Particle</a:t>
            </a:r>
            <a:r>
              <a:rPr sz="2800" spc="-55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2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Physics</a:t>
            </a:r>
            <a:r>
              <a:rPr sz="2800" spc="-55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12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2800" spc="-55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75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Real-Time</a:t>
            </a:r>
            <a:r>
              <a:rPr sz="2800" spc="-165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spc="-2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Applications]</a:t>
            </a:r>
            <a:endParaRPr sz="2800" spc="-20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6307422" y="6934286"/>
            <a:ext cx="6999605" cy="118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410210">
              <a:lnSpc>
                <a:spcPct val="100000"/>
              </a:lnSpc>
              <a:spcBef>
                <a:spcPts val="100"/>
              </a:spcBef>
            </a:pPr>
            <a:r>
              <a:rPr sz="2800" spc="-7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Eulerian representation</a:t>
            </a:r>
            <a:endParaRPr sz="2800" spc="-70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2455"/>
              </a:spcBef>
            </a:pPr>
            <a:r>
              <a:rPr sz="2800" spc="-70" dirty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[Fedkiw 2001, Visual Simulation of Smoke]</a:t>
            </a:r>
            <a:endParaRPr sz="2800" spc="-70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2538730"/>
          </a:xfrm>
        </p:spPr>
        <p:txBody>
          <a:bodyPr/>
          <a:p>
            <a:r>
              <a:rPr lang="en-US" altLang="zh-CN"/>
              <a:t>How to Address Computational Challenges in Real-Time Fluid Simulation?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1879600" y="4038600"/>
            <a:ext cx="9004300" cy="2096770"/>
          </a:xfrm>
        </p:spPr>
        <p:txBody>
          <a:bodyPr>
            <a:noAutofit/>
          </a:bodyPr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SPH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PBF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endParaRPr>
              <a:latin typeface="Arial MT"/>
              <a:cs typeface="Arial MT"/>
            </a:endParaRPr>
          </a:p>
          <a:p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SPH</a:t>
            </a:r>
            <a:endParaRPr lang="en-US" altLang="zh-CN"/>
          </a:p>
        </p:txBody>
      </p:sp>
      <p:pic>
        <p:nvPicPr>
          <p:cNvPr id="10" name="内容占位符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5805" y="2243455"/>
            <a:ext cx="5504815" cy="4593590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3446780"/>
          </a:xfrm>
        </p:spPr>
        <p:txBody>
          <a:bodyPr/>
          <a:p>
            <a:r>
              <a:rPr lang="zh-CN" altLang="en-US"/>
              <a:t>SPH (Smoothed Particle Hydrodynamics) is a fluid simulation method where particles interact with neighbors within a radius to compute physical properties like density and pressure, then determine forces, velocities, and positions for each frame.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SPH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0240" y="2277745"/>
            <a:ext cx="5657215" cy="487299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3446780"/>
          </a:xfrm>
        </p:spPr>
        <p:txBody>
          <a:bodyPr/>
          <a:p>
            <a:r>
              <a:rPr lang="zh-CN" altLang="en-US"/>
              <a:t>One of the key aspects of SPH is the "Kernel Function," which assigns higher contributions to particles closer to the current particle, typically following a Gaussian-like distribution where the influence decreases as distance increases.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SPH Process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320800" y="2590800"/>
            <a:ext cx="9401810" cy="5350510"/>
          </a:xfrm>
        </p:spPr>
        <p:txBody>
          <a:bodyPr wrap="square">
            <a:noAutofit/>
          </a:bodyPr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For each particle, find its neighbors .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Calculate the density and pressure 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Compute various forces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update the particle's velocity and position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25400" indent="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None/>
              <a:tabLst>
                <a:tab pos="469900" algn="l"/>
              </a:tabLst>
            </a:pPr>
            <a:endParaRPr lang="en-US" spc="-60" dirty="0">
              <a:solidFill>
                <a:srgbClr val="FFFFFF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SPH CONS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879600" y="3105326"/>
            <a:ext cx="9004300" cy="4001135"/>
          </a:xfrm>
        </p:spPr>
        <p:txBody>
          <a:bodyPr/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High Temporal Resolution Requirement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927100" lvl="1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requires a fine temporal resolution, meaning that users cannot simulate SPH physics with large time intervals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Low Robustness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927100" lvl="1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calculates forces rather than the relative positions of particles, which makes the system less robust 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PBF</a:t>
            </a:r>
            <a:endParaRPr lang="en-US" altLang="zh-CN"/>
          </a:p>
        </p:txBody>
      </p:sp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43940" y="2243455"/>
            <a:ext cx="4868545" cy="646303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3"/>
          </p:nvPr>
        </p:nvSpPr>
        <p:spPr>
          <a:xfrm>
            <a:off x="6697345" y="2243455"/>
            <a:ext cx="5657215" cy="3475990"/>
          </a:xfrm>
        </p:spPr>
        <p:txBody>
          <a:bodyPr>
            <a:noAutofit/>
          </a:bodyPr>
          <a:p>
            <a:r>
              <a:rPr lang="en-US" altLang="zh-CN"/>
              <a:t>The core idea of the PBF (Position Based Fluids) method is to predict where particles will move based on their initial velocities and then iteratively adjust their positions using a solver to reach a stable state. It still follows the SPH approach by finding neighboring particles to compute their physical properties.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91250" y="8077200"/>
            <a:ext cx="6339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600" kern="0">
                <a:solidFill>
                  <a:schemeClr val="bg1"/>
                </a:solidFill>
                <a:latin typeface="Arial MT"/>
                <a:cs typeface="Arial MT"/>
              </a:rPr>
              <a:t>M. Macklin and M. Matthias, "Position Based Fluids," ACM Transactions on Graphics, vol. 32, no. 4, pp. 1-12, 2013.</a:t>
            </a:r>
            <a:endParaRPr lang="en-US" altLang="zh-CN" sz="1600" kern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PBF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4370070"/>
          </a:xfrm>
        </p:spPr>
        <p:txBody>
          <a:bodyPr/>
          <a:p>
            <a:r>
              <a:rPr lang="en-US" altLang="zh-CN" sz="2000"/>
              <a:t>Process</a:t>
            </a:r>
            <a:endParaRPr lang="en-US" altLang="zh-CN" sz="2000"/>
          </a:p>
          <a:p>
            <a:endParaRPr lang="en-US" altLang="zh-CN" sz="2000"/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2000" spc="-60" dirty="0">
                <a:solidFill>
                  <a:srgbClr val="FFFFFF"/>
                </a:solidFill>
                <a:sym typeface="+mn-ea"/>
              </a:rPr>
              <a:t>update its velocity based on external forces to predict its position in the current frame and find its neighboring particles</a:t>
            </a:r>
            <a:endParaRPr lang="en-US" sz="2000" spc="-6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2000" spc="-60" dirty="0">
                <a:solidFill>
                  <a:srgbClr val="FFFFFF"/>
                </a:solidFill>
                <a:sym typeface="+mn-ea"/>
              </a:rPr>
              <a:t>Iterate multiple times to refine the particle positions.</a:t>
            </a:r>
            <a:endParaRPr lang="en-US" sz="2000" spc="-6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2000" spc="-60" dirty="0">
                <a:solidFill>
                  <a:srgbClr val="FFFFFF"/>
                </a:solidFill>
                <a:sym typeface="+mn-ea"/>
              </a:rPr>
              <a:t>recalculate the new velocity for each particle</a:t>
            </a:r>
            <a:endParaRPr lang="en-US" sz="2000" spc="-60" dirty="0">
              <a:solidFill>
                <a:srgbClr val="FFFFFF"/>
              </a:solidFill>
              <a:sym typeface="+mn-ea"/>
            </a:endParaRPr>
          </a:p>
          <a:p>
            <a:endParaRPr lang="en-US" altLang="zh-CN" sz="2000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3"/>
          </p:nvPr>
        </p:nvPicPr>
        <p:blipFill>
          <a:blip r:embed="rId1"/>
          <a:stretch>
            <a:fillRect/>
          </a:stretch>
        </p:blipFill>
        <p:spPr>
          <a:xfrm>
            <a:off x="6697345" y="3188335"/>
            <a:ext cx="5657215" cy="4546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7035" y="689610"/>
            <a:ext cx="499046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/>
              <a:t>TODAY</a:t>
            </a:r>
            <a:endParaRPr lang="en-US" sz="8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24798" y="9320580"/>
            <a:ext cx="1083310" cy="262254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GAMES202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77900" y="2560625"/>
            <a:ext cx="7585075" cy="454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44500">
              <a:lnSpc>
                <a:spcPct val="100000"/>
              </a:lnSpc>
              <a:spcBef>
                <a:spcPts val="1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5" dirty="0">
                <a:solidFill>
                  <a:srgbClr val="FF9300"/>
                </a:solidFill>
                <a:latin typeface="Arial MT"/>
                <a:cs typeface="Arial MT"/>
              </a:rPr>
              <a:t>Introduction</a:t>
            </a:r>
            <a:endParaRPr sz="3200"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39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sz="3200" spc="-6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3200" spc="30" dirty="0">
                <a:solidFill>
                  <a:srgbClr val="FFFFFF"/>
                </a:solidFill>
                <a:latin typeface="Arial MT"/>
                <a:cs typeface="Arial MT"/>
              </a:rPr>
              <a:t>principles</a:t>
            </a:r>
            <a:r>
              <a:rPr sz="3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Arial MT"/>
                <a:cs typeface="Arial MT"/>
              </a:rPr>
              <a:t>behind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3200" spc="35" dirty="0">
                <a:solidFill>
                  <a:srgbClr val="FFFFFF"/>
                </a:solidFill>
                <a:latin typeface="Arial MT"/>
                <a:cs typeface="Arial MT"/>
              </a:rPr>
              <a:t>fluid simulation</a:t>
            </a:r>
            <a:endParaRPr lang="en-US" sz="3200" spc="35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39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Arial MT"/>
                <a:cs typeface="Arial MT"/>
                <a:sym typeface="+mn-ea"/>
              </a:rPr>
              <a:t>Demo</a:t>
            </a:r>
            <a:endParaRPr sz="3200"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Arial MT"/>
                <a:cs typeface="Arial MT"/>
              </a:rPr>
              <a:t>Fluid simulation for games</a:t>
            </a:r>
            <a:endParaRPr sz="3200">
              <a:latin typeface="Arial MT"/>
              <a:cs typeface="Arial MT"/>
            </a:endParaRPr>
          </a:p>
          <a:p>
            <a:pPr marL="25400" indent="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None/>
              <a:tabLst>
                <a:tab pos="469900" algn="l"/>
              </a:tabLst>
            </a:pPr>
            <a:endParaRPr lang="en-US" sz="3200" spc="-10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Optimaztion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50240" y="2243455"/>
            <a:ext cx="5657215" cy="5300345"/>
          </a:xfrm>
        </p:spPr>
        <p:txBody>
          <a:bodyPr>
            <a:noAutofit/>
          </a:bodyPr>
          <a:p>
            <a:r>
              <a:rPr lang="en-US" altLang="zh-CN"/>
              <a:t>Neighborhood Search</a:t>
            </a:r>
            <a:endParaRPr lang="en-US" altLang="zh-CN"/>
          </a:p>
          <a:p>
            <a:r>
              <a:rPr lang="en-US" altLang="zh-CN"/>
              <a:t>O(n^2)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4719320"/>
          </a:xfrm>
        </p:spPr>
        <p:txBody>
          <a:bodyPr/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BVH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BitBuckets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Hash functions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Buffers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25400" indent="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None/>
              <a:tabLst>
                <a:tab pos="469900" algn="l"/>
              </a:tabLst>
            </a:pPr>
            <a:endParaRPr lang="en-US" spc="-60" dirty="0">
              <a:solidFill>
                <a:srgbClr val="FFFFFF"/>
              </a:solidFill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/>
              <a:t>How to Render Particles to Appear as a Unified Body of Water?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778000" y="3657776"/>
            <a:ext cx="9004300" cy="7930515"/>
          </a:xfrm>
        </p:spPr>
        <p:txBody>
          <a:bodyPr/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Rendering particle-based fluids is difficult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927100" lvl="1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Simulation doesn’t naturally generate a surface (no grid, no level set) Just get particle positions and density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927100" lvl="1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469900" lvl="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Traditionally, rendering done using marching cubes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927100" lvl="1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Generate Density Field from Particles</a:t>
            </a:r>
            <a:endParaRPr lang="en-US" sz="1800" spc="-60" dirty="0">
              <a:solidFill>
                <a:srgbClr val="FFFFFF"/>
              </a:solidFill>
              <a:sym typeface="+mn-ea"/>
            </a:endParaRPr>
          </a:p>
          <a:p>
            <a:pPr marL="927100" lvl="1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Extract Polygon Mesh Isosurface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927100" lvl="1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60" dirty="0">
                <a:solidFill>
                  <a:srgbClr val="FFFFFF"/>
                </a:solidFill>
                <a:sym typeface="+mn-ea"/>
              </a:rPr>
              <a:t>Can Be Done on GPU, but Very Expensive</a:t>
            </a: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927100" lvl="1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endParaRPr lang="en-US" spc="-60" dirty="0">
              <a:solidFill>
                <a:srgbClr val="FFFFFF"/>
              </a:solidFill>
              <a:sym typeface="+mn-ea"/>
            </a:endParaRPr>
          </a:p>
          <a:p>
            <a:pPr marL="469900" lvl="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endParaRPr lang="en-US" spc="-60" dirty="0">
              <a:solidFill>
                <a:srgbClr val="FFFFFF"/>
              </a:solidFill>
              <a:sym typeface="+mn-ea"/>
            </a:endParaRPr>
          </a:p>
          <a:p>
            <a:endParaRPr lang="en-US" spc="-60" dirty="0">
              <a:solidFill>
                <a:srgbClr val="FFFFFF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zh-CN" altLang="en-US"/>
              <a:t>Screen Space Fluid Rendering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50240" y="2243455"/>
            <a:ext cx="5657215" cy="6736080"/>
          </a:xfrm>
        </p:spPr>
        <p:txBody>
          <a:bodyPr>
            <a:noAutofit/>
          </a:bodyPr>
          <a:p>
            <a:pPr marL="469900" indent="-444500">
              <a:lnSpc>
                <a:spcPct val="100000"/>
              </a:lnSpc>
              <a:spcBef>
                <a:spcPts val="1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35" dirty="0">
                <a:solidFill>
                  <a:srgbClr val="FFFFFF"/>
                </a:solidFill>
                <a:sym typeface="+mn-ea"/>
              </a:rPr>
              <a:t>Render particles as spheres in screen space to generate depth and thickness maps.</a:t>
            </a:r>
            <a:endParaRPr lang="en-US" spc="35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1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dirty="0">
                <a:solidFill>
                  <a:srgbClr val="FFFFFF"/>
                </a:solidFill>
                <a:sym typeface="+mn-ea"/>
              </a:rPr>
              <a:t>Smooth the depth map and then calculate the fluid's normal map.</a:t>
            </a:r>
            <a:endParaRPr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10" dirty="0">
                <a:solidFill>
                  <a:srgbClr val="FFFFFF"/>
                </a:solidFill>
                <a:sym typeface="+mn-ea"/>
              </a:rPr>
              <a:t>Use the normals to calculate lighting and shade the fluid accordingly.</a:t>
            </a:r>
            <a:endParaRPr lang="en-US" spc="-10" dirty="0">
              <a:solidFill>
                <a:srgbClr val="FFFFFF"/>
              </a:solidFill>
              <a:sym typeface="+mn-ea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pc="-10" dirty="0">
                <a:solidFill>
                  <a:srgbClr val="FFFFFF"/>
                </a:solidFill>
                <a:sym typeface="+mn-ea"/>
              </a:rPr>
              <a:t>se the thickness map to adjust shading and blend the fluid with the environment.</a:t>
            </a:r>
            <a:endParaRPr lang="en-US" spc="-10" dirty="0">
              <a:solidFill>
                <a:srgbClr val="FFFFFF"/>
              </a:solidFill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3"/>
          </p:nvPr>
        </p:nvPicPr>
        <p:blipFill>
          <a:blip r:embed="rId1"/>
          <a:stretch>
            <a:fillRect/>
          </a:stretch>
        </p:blipFill>
        <p:spPr>
          <a:xfrm>
            <a:off x="6731000" y="2667000"/>
            <a:ext cx="5657215" cy="41687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7035" y="689610"/>
            <a:ext cx="499046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/>
              <a:t>TODAY</a:t>
            </a:r>
            <a:endParaRPr lang="en-US" sz="8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24798" y="9320580"/>
            <a:ext cx="1083310" cy="262254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GAMES202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77900" y="2560625"/>
            <a:ext cx="7585075" cy="454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44500">
              <a:lnSpc>
                <a:spcPct val="100000"/>
              </a:lnSpc>
              <a:spcBef>
                <a:spcPts val="1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Arial MT"/>
                <a:cs typeface="Arial MT"/>
              </a:rPr>
              <a:t>Introduction</a:t>
            </a:r>
            <a:endParaRPr lang="en-US" sz="32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39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Arial MT"/>
                <a:cs typeface="Arial MT"/>
              </a:rPr>
              <a:t>The principles behind fluid simulation</a:t>
            </a:r>
            <a:endParaRPr lang="en-US" sz="32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39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5" dirty="0">
                <a:solidFill>
                  <a:srgbClr val="FF9300"/>
                </a:solidFill>
                <a:latin typeface="Arial MT"/>
                <a:cs typeface="Arial MT"/>
                <a:sym typeface="+mn-ea"/>
              </a:rPr>
              <a:t>Demo</a:t>
            </a:r>
            <a:endParaRPr lang="en-US" sz="3200" spc="-5" dirty="0">
              <a:solidFill>
                <a:srgbClr val="FF9300"/>
              </a:solidFill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Arial MT"/>
                <a:cs typeface="Arial MT"/>
              </a:rPr>
              <a:t>Fluid simulation for games</a:t>
            </a:r>
            <a:endParaRPr sz="3200">
              <a:latin typeface="Arial MT"/>
              <a:cs typeface="Arial MT"/>
            </a:endParaRPr>
          </a:p>
          <a:p>
            <a:pPr marL="25400" indent="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None/>
              <a:tabLst>
                <a:tab pos="469900" algn="l"/>
              </a:tabLst>
            </a:pPr>
            <a:endParaRPr lang="en-US" sz="3200" spc="-10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49600" y="8001176"/>
            <a:ext cx="9004300" cy="430530"/>
          </a:xfrm>
        </p:spPr>
        <p:txBody>
          <a:bodyPr/>
          <a:p>
            <a:r>
              <a:rPr lang="zh-CN" altLang="en-US"/>
              <a:t>https://github.com/HectorArellano/PBF_GPU.git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0" y="2895600"/>
            <a:ext cx="982980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7035" y="689610"/>
            <a:ext cx="499046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/>
              <a:t>TODAY</a:t>
            </a:r>
            <a:endParaRPr lang="en-US" sz="8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24798" y="9320580"/>
            <a:ext cx="1083310" cy="262254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GAMES202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77900" y="2560625"/>
            <a:ext cx="7585075" cy="454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44500">
              <a:lnSpc>
                <a:spcPct val="100000"/>
              </a:lnSpc>
              <a:spcBef>
                <a:spcPts val="1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Arial MT"/>
                <a:cs typeface="Arial MT"/>
              </a:rPr>
              <a:t>Introduction</a:t>
            </a:r>
            <a:endParaRPr lang="en-US" sz="32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39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Arial MT"/>
                <a:cs typeface="Arial MT"/>
              </a:rPr>
              <a:t>The principles behind fluid simulation</a:t>
            </a:r>
            <a:endParaRPr lang="en-US" sz="32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39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Arial MT"/>
                <a:cs typeface="Arial MT"/>
                <a:sym typeface="+mn-ea"/>
              </a:rPr>
              <a:t>Demo</a:t>
            </a:r>
            <a:endParaRPr lang="en-US" sz="32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5" dirty="0">
                <a:solidFill>
                  <a:srgbClr val="FF9300"/>
                </a:solidFill>
                <a:latin typeface="Arial MT"/>
                <a:cs typeface="Arial MT"/>
              </a:rPr>
              <a:t>Fluid simulation for games</a:t>
            </a:r>
            <a:endParaRPr sz="3200">
              <a:latin typeface="Arial MT"/>
              <a:cs typeface="Arial MT"/>
            </a:endParaRPr>
          </a:p>
          <a:p>
            <a:pPr marL="25400" indent="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None/>
              <a:tabLst>
                <a:tab pos="469900" algn="l"/>
              </a:tabLst>
            </a:pPr>
            <a:endParaRPr lang="en-US" sz="3200" spc="-10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zh-CN" altLang="en-US"/>
              <a:t>Justice Online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1740535"/>
            <a:ext cx="12388215" cy="3412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981200"/>
            <a:ext cx="7955915" cy="7606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Problems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6245" y="8915400"/>
            <a:ext cx="5349240" cy="430530"/>
          </a:xfrm>
        </p:spPr>
        <p:txBody>
          <a:bodyPr wrap="square"/>
          <a:p>
            <a:r>
              <a:rPr lang="en-US" altLang="zh-CN"/>
              <a:t>particle </a:t>
            </a:r>
            <a:r>
              <a:rPr lang="zh-CN" altLang="en-US"/>
              <a:t>clumping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0" y="1752600"/>
            <a:ext cx="5302885" cy="686943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311400" y="2286000"/>
            <a:ext cx="10791190" cy="5694680"/>
            <a:chOff x="3640" y="3600"/>
            <a:chExt cx="16994" cy="8968"/>
          </a:xfrm>
        </p:grpSpPr>
        <p:sp>
          <p:nvSpPr>
            <p:cNvPr id="5" name="文本框 4"/>
            <p:cNvSpPr txBox="1"/>
            <p:nvPr/>
          </p:nvSpPr>
          <p:spPr>
            <a:xfrm>
              <a:off x="10000" y="3600"/>
              <a:ext cx="8346" cy="89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800" kern="0">
                  <a:solidFill>
                    <a:schemeClr val="bg1"/>
                  </a:solidFill>
                  <a:latin typeface="Arial MT"/>
                  <a:cs typeface="Arial MT"/>
                  <a:sym typeface="+mn-ea"/>
                </a:rPr>
                <a:t>To address these two anomalous phenomena, introduce a viscosity term.</a:t>
              </a:r>
              <a:endParaRPr lang="zh-CN" altLang="en-US" sz="2800" kern="0">
                <a:solidFill>
                  <a:schemeClr val="bg1"/>
                </a:solidFill>
                <a:latin typeface="Arial MT"/>
                <a:cs typeface="Arial MT"/>
                <a:sym typeface="+mn-ea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0" y="10200"/>
              <a:ext cx="16995" cy="12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Effect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97000" y="7162800"/>
            <a:ext cx="4741545" cy="613410"/>
          </a:xfrm>
        </p:spPr>
        <p:txBody>
          <a:bodyPr>
            <a:noAutofit/>
          </a:bodyPr>
          <a:p>
            <a:pPr marL="25400" indent="0">
              <a:lnSpc>
                <a:spcPct val="100000"/>
              </a:lnSpc>
              <a:spcBef>
                <a:spcPts val="100"/>
              </a:spcBef>
              <a:buSzPct val="145000"/>
              <a:buFont typeface="宋体" panose="02010600030101010101" pitchFamily="2" charset="-122"/>
              <a:buNone/>
              <a:tabLst>
                <a:tab pos="469900" algn="l"/>
              </a:tabLst>
            </a:pPr>
            <a:r>
              <a:rPr lang="en-US" altLang="en-US"/>
              <a:t>Self-mixing of fluid colors</a:t>
            </a:r>
            <a:endParaRPr lang="en-US" altLang="en-US"/>
          </a:p>
        </p:txBody>
      </p:sp>
      <p:pic>
        <p:nvPicPr>
          <p:cNvPr id="5" name="fef36776-8a3e-11ec-a75c-5ecdc5bbdc9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1200" y="1981200"/>
            <a:ext cx="8458835" cy="474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Effect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8800" y="6400800"/>
            <a:ext cx="8672830" cy="613410"/>
          </a:xfrm>
        </p:spPr>
        <p:txBody>
          <a:bodyPr>
            <a:noAutofit/>
          </a:bodyPr>
          <a:p>
            <a:pPr marL="25400" indent="0">
              <a:lnSpc>
                <a:spcPct val="100000"/>
              </a:lnSpc>
              <a:spcBef>
                <a:spcPts val="100"/>
              </a:spcBef>
              <a:buSzPct val="145000"/>
              <a:buFont typeface="宋体" panose="02010600030101010101" pitchFamily="2" charset="-122"/>
              <a:buNone/>
              <a:tabLst>
                <a:tab pos="469900" algn="l"/>
              </a:tabLst>
            </a:pPr>
            <a:r>
              <a:rPr lang="en-US" altLang="en-US"/>
              <a:t>Particle emission and recycling</a:t>
            </a:r>
            <a:endParaRPr lang="en-US" altLang="en-US"/>
          </a:p>
        </p:txBody>
      </p:sp>
      <p:pic>
        <p:nvPicPr>
          <p:cNvPr id="4" name="7a9a952a-8a3a-11ec-b385-de956982be0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4600" y="1752600"/>
            <a:ext cx="7634605" cy="4262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Introduction</a:t>
            </a:r>
            <a:endParaRPr lang="en-US" altLang="zh-CN"/>
          </a:p>
        </p:txBody>
      </p:sp>
      <p:pic>
        <p:nvPicPr>
          <p:cNvPr id="3" name="内容占位符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27480" y="2281555"/>
            <a:ext cx="4162425" cy="415290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half" idx="3"/>
          </p:nvPr>
        </p:nvSpPr>
        <p:spPr>
          <a:xfrm>
            <a:off x="6697345" y="2243455"/>
            <a:ext cx="5657215" cy="4044315"/>
          </a:xfrm>
        </p:spPr>
        <p:txBody>
          <a:bodyPr>
            <a:noAutofit/>
          </a:bodyPr>
          <a:p>
            <a:r>
              <a:rPr lang="zh-CN" altLang="en-US" sz="4400">
                <a:sym typeface="+mn-ea"/>
              </a:rPr>
              <a:t>W</a:t>
            </a:r>
            <a:r>
              <a:rPr lang="zh-CN" altLang="en-US">
                <a:sym typeface="+mn-ea"/>
              </a:rPr>
              <a:t>ater. It</a:t>
            </a:r>
            <a:r>
              <a:rPr lang="en-US" altLang="zh-CN">
                <a:sym typeface="+mn-ea"/>
              </a:rPr>
              <a:t>’</a:t>
            </a:r>
            <a:r>
              <a:rPr lang="zh-CN" altLang="en-US">
                <a:sym typeface="+mn-ea"/>
              </a:rPr>
              <a:t>s one of the most important resources on Earth yet one we often take for granted. Not in video games though! Every time there’s a gorgeous body of water, we can’t help but stop and be amazed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Summary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79600" y="1827530"/>
            <a:ext cx="9004300" cy="4965700"/>
          </a:xfrm>
        </p:spPr>
        <p:txBody>
          <a:bodyPr>
            <a:noAutofit/>
          </a:bodyPr>
          <a:p>
            <a:pPr marL="469900" indent="-444500">
              <a:lnSpc>
                <a:spcPct val="100000"/>
              </a:lnSpc>
              <a:spcBef>
                <a:spcPts val="1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altLang="en-US"/>
              <a:t>Fluid is composed of several SPH particles, and incompressibility is maintained through iterative solving of particle distance constraints and fluid density constraints proposed in Position Based Fluids (SIGGRAPH 2013).</a:t>
            </a:r>
            <a:endParaRPr lang="en-US" altLang="en-US"/>
          </a:p>
          <a:p>
            <a:pPr marL="469900" indent="-444500">
              <a:lnSpc>
                <a:spcPct val="100000"/>
              </a:lnSpc>
              <a:spcBef>
                <a:spcPts val="1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altLang="en-US"/>
              <a:t>Other physical interaction effects, including efficient fluid-scene collisions and fluid-character collisions, are also achieved through constraint solving on particle positions.</a:t>
            </a:r>
            <a:endParaRPr lang="en-US" altLang="en-US"/>
          </a:p>
          <a:p>
            <a:pPr marL="469900" indent="-444500">
              <a:lnSpc>
                <a:spcPct val="100000"/>
              </a:lnSpc>
              <a:spcBef>
                <a:spcPts val="1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altLang="en-US"/>
              <a:t>The deferred rendering technique is used to directly render fluid particles as screen-space depth and normals, eliminating the overhead of mesh generation, while various smoothing techniques ensure the fluid surface is both smooth and detailed.</a:t>
            </a:r>
            <a:endParaRPr lang="en-US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00" y="7467600"/>
            <a:ext cx="10991850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Questions?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63790" y="3581652"/>
            <a:ext cx="10689208" cy="845820"/>
          </a:xfrm>
        </p:spPr>
        <p:txBody>
          <a:bodyPr/>
          <a:p>
            <a:r>
              <a:rPr lang="en-US" altLang="zh-CN"/>
              <a:t>Thank you!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Introduction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3"/>
          </p:nvPr>
        </p:nvSpPr>
        <p:spPr>
          <a:xfrm>
            <a:off x="1930400" y="6705600"/>
            <a:ext cx="7988300" cy="995045"/>
          </a:xfrm>
        </p:spPr>
        <p:txBody>
          <a:bodyPr>
            <a:noAutofit/>
          </a:bodyPr>
          <a:p>
            <a:r>
              <a:rPr lang="zh-CN" altLang="en-US"/>
              <a:t>Crysis 3</a:t>
            </a:r>
            <a:endParaRPr lang="zh-CN" altLang="en-US"/>
          </a:p>
          <a:p>
            <a:r>
              <a:rPr lang="zh-CN" altLang="en-US"/>
              <a:t>Release year: 2013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854200" y="1905000"/>
            <a:ext cx="8829675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Introduction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3"/>
          </p:nvPr>
        </p:nvSpPr>
        <p:spPr>
          <a:xfrm>
            <a:off x="1930400" y="6705600"/>
            <a:ext cx="7988300" cy="995045"/>
          </a:xfrm>
        </p:spPr>
        <p:txBody>
          <a:bodyPr>
            <a:noAutofit/>
          </a:bodyPr>
          <a:p>
            <a:r>
              <a:rPr lang="zh-CN" altLang="en-US"/>
              <a:t>Assassin's Creed Origins</a:t>
            </a:r>
            <a:endParaRPr lang="zh-CN" altLang="en-US"/>
          </a:p>
          <a:p>
            <a:r>
              <a:rPr lang="zh-CN" altLang="en-US"/>
              <a:t>Release year: 201</a:t>
            </a:r>
            <a:r>
              <a:rPr lang="en-US" altLang="zh-CN"/>
              <a:t>7</a:t>
            </a:r>
            <a:endParaRPr lang="en-US" altLang="zh-CN"/>
          </a:p>
        </p:txBody>
      </p:sp>
      <p:pic>
        <p:nvPicPr>
          <p:cNvPr id="3" name="内容占位符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25600" y="1828800"/>
            <a:ext cx="9361805" cy="4576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Introduction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3"/>
          </p:nvPr>
        </p:nvSpPr>
        <p:spPr>
          <a:xfrm>
            <a:off x="1930400" y="6705600"/>
            <a:ext cx="7988300" cy="995045"/>
          </a:xfrm>
        </p:spPr>
        <p:txBody>
          <a:bodyPr>
            <a:noAutofit/>
          </a:bodyPr>
          <a:p>
            <a:r>
              <a:rPr lang="zh-CN" altLang="en-US"/>
              <a:t>Red Dead Redemption 2</a:t>
            </a:r>
            <a:endParaRPr lang="zh-CN" altLang="en-US"/>
          </a:p>
          <a:p>
            <a:r>
              <a:rPr lang="zh-CN" altLang="en-US"/>
              <a:t>Release year: 201</a:t>
            </a:r>
            <a:r>
              <a:rPr lang="en-US" altLang="zh-CN"/>
              <a:t>8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49400" y="1828800"/>
            <a:ext cx="9159875" cy="45046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7795" y="894967"/>
            <a:ext cx="10689208" cy="845820"/>
          </a:xfrm>
        </p:spPr>
        <p:txBody>
          <a:bodyPr/>
          <a:p>
            <a:r>
              <a:rPr lang="en-US" altLang="zh-CN"/>
              <a:t>Introduction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3"/>
          </p:nvPr>
        </p:nvSpPr>
        <p:spPr>
          <a:xfrm>
            <a:off x="1930400" y="6705600"/>
            <a:ext cx="7988300" cy="995045"/>
          </a:xfrm>
        </p:spPr>
        <p:txBody>
          <a:bodyPr>
            <a:noAutofit/>
          </a:bodyPr>
          <a:p>
            <a:r>
              <a:rPr lang="zh-CN" altLang="en-US"/>
              <a:t>Sea Of Thieves</a:t>
            </a:r>
            <a:endParaRPr lang="zh-CN" altLang="en-US"/>
          </a:p>
          <a:p>
            <a:r>
              <a:rPr lang="zh-CN" altLang="en-US"/>
              <a:t>Release year: 201</a:t>
            </a:r>
            <a:r>
              <a:rPr lang="en-US" altLang="zh-CN"/>
              <a:t>8</a:t>
            </a:r>
            <a:endParaRPr lang="en-US" altLang="zh-CN"/>
          </a:p>
        </p:txBody>
      </p:sp>
      <p:pic>
        <p:nvPicPr>
          <p:cNvPr id="3" name="内容占位符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44600" y="2057400"/>
            <a:ext cx="9263380" cy="4485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7035" y="689610"/>
            <a:ext cx="499046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/>
              <a:t>TODAY</a:t>
            </a:r>
            <a:endParaRPr lang="en-US" sz="8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4294967295"/>
          </p:nvPr>
        </p:nvSpPr>
        <p:spPr>
          <a:xfrm>
            <a:off x="224798" y="9320580"/>
            <a:ext cx="1083310" cy="262254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20" dirty="0"/>
              <a:t>GAMES202</a:t>
            </a:r>
            <a:endParaRPr spc="-2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77900" y="2560625"/>
            <a:ext cx="7585075" cy="454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44500">
              <a:lnSpc>
                <a:spcPct val="100000"/>
              </a:lnSpc>
              <a:spcBef>
                <a:spcPts val="1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Arial MT"/>
                <a:cs typeface="Arial MT"/>
              </a:rPr>
              <a:t>Introduction</a:t>
            </a:r>
            <a:endParaRPr lang="en-US" sz="32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39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5" dirty="0">
                <a:solidFill>
                  <a:srgbClr val="FF9300"/>
                </a:solidFill>
                <a:latin typeface="Arial MT"/>
                <a:cs typeface="Arial MT"/>
              </a:rPr>
              <a:t>The principles behind fluid simulation</a:t>
            </a:r>
            <a:endParaRPr lang="en-US" sz="3200" spc="-5" dirty="0">
              <a:solidFill>
                <a:srgbClr val="FF9300"/>
              </a:solidFill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390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Arial MT"/>
                <a:cs typeface="Arial MT"/>
                <a:sym typeface="+mn-ea"/>
              </a:rPr>
              <a:t>Demo</a:t>
            </a:r>
            <a:endParaRPr lang="en-US" sz="3200" spc="-5" dirty="0">
              <a:solidFill>
                <a:srgbClr val="FF9300"/>
              </a:solidFill>
              <a:latin typeface="Arial MT"/>
              <a:cs typeface="Arial MT"/>
            </a:endParaRPr>
          </a:p>
          <a:p>
            <a:pPr marL="469900" indent="-44450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Char char="•"/>
              <a:tabLst>
                <a:tab pos="469900" algn="l"/>
              </a:tabLst>
            </a:pPr>
            <a:r>
              <a:rPr lang="en-US" sz="3200" spc="-10" dirty="0">
                <a:solidFill>
                  <a:srgbClr val="FFFFFF"/>
                </a:solidFill>
                <a:latin typeface="Arial MT"/>
                <a:cs typeface="Arial MT"/>
              </a:rPr>
              <a:t>Fluid simulation for games</a:t>
            </a:r>
            <a:endParaRPr sz="3200">
              <a:latin typeface="Arial MT"/>
              <a:cs typeface="Arial MT"/>
            </a:endParaRPr>
          </a:p>
          <a:p>
            <a:pPr marL="25400" indent="0">
              <a:lnSpc>
                <a:spcPct val="100000"/>
              </a:lnSpc>
              <a:spcBef>
                <a:spcPts val="4160"/>
              </a:spcBef>
              <a:buSzPct val="145000"/>
              <a:buFont typeface="宋体" panose="02010600030101010101" pitchFamily="2" charset="-122"/>
              <a:buNone/>
              <a:tabLst>
                <a:tab pos="469900" algn="l"/>
              </a:tabLst>
            </a:pPr>
            <a:endParaRPr lang="en-US" sz="3200" spc="-10" dirty="0">
              <a:solidFill>
                <a:srgbClr val="FFFFFF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7605" y="894715"/>
            <a:ext cx="11649710" cy="1692275"/>
          </a:xfrm>
        </p:spPr>
        <p:txBody>
          <a:bodyPr wrap="square"/>
          <a:p>
            <a:r>
              <a:rPr lang="zh-CN" altLang="en-US"/>
              <a:t>Lagrangian Specification</a:t>
            </a:r>
            <a:r>
              <a:rPr lang="en-US" altLang="zh-CN"/>
              <a:t>&amp;&amp;</a:t>
            </a:r>
            <a:r>
              <a:rPr lang="zh-CN" altLang="en-US"/>
              <a:t>Eulerian Specification</a:t>
            </a:r>
            <a:endParaRPr lang="zh-CN" altLang="en-US"/>
          </a:p>
        </p:txBody>
      </p:sp>
      <p:pic>
        <p:nvPicPr>
          <p:cNvPr id="9" name="内容占位符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19175" y="3429000"/>
            <a:ext cx="4887595" cy="3360420"/>
          </a:xfrm>
          <a:prstGeom prst="rect">
            <a:avLst/>
          </a:prstGeom>
        </p:spPr>
      </p:pic>
      <p:sp>
        <p:nvSpPr>
          <p:cNvPr id="11" name="内容占位符 10"/>
          <p:cNvSpPr/>
          <p:nvPr>
            <p:ph sz="half" idx="3"/>
          </p:nvPr>
        </p:nvSpPr>
        <p:spPr>
          <a:xfrm>
            <a:off x="6697472" y="2243328"/>
            <a:ext cx="5657088" cy="3016250"/>
          </a:xfrm>
        </p:spPr>
        <p:txBody>
          <a:bodyPr/>
          <a:p>
            <a:r>
              <a:rPr lang="zh-CN" altLang="en-US"/>
              <a:t>In the Lagrangian perspective, fluids are represented as particles that carry sufficient physical information, with each frame simulating their movement and interactions to predict their behavior in the next frame.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3.xml><?xml version="1.0" encoding="utf-8"?>
<p:tagLst xmlns:p="http://schemas.openxmlformats.org/presentationml/2006/main">
  <p:tag name="commondata" val="eyJoZGlkIjoiZWExZDA4NGQ0ODUyMDk4M2JmMTU4YWI3ZDQ4NzA5ZjA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4922</Words>
  <Application>WPS 演示</Application>
  <PresentationFormat>On-screen Show (4:3)</PresentationFormat>
  <Paragraphs>209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宋体</vt:lpstr>
      <vt:lpstr>Wingdings</vt:lpstr>
      <vt:lpstr>Arial MT</vt:lpstr>
      <vt:lpstr>Calibri</vt:lpstr>
      <vt:lpstr>微软雅黑</vt:lpstr>
      <vt:lpstr>Arial Unicode MS</vt:lpstr>
      <vt:lpstr>Trebuchet MS</vt:lpstr>
      <vt:lpstr>Office Theme</vt:lpstr>
      <vt:lpstr>Real-Time High Quality Rendering</vt:lpstr>
      <vt:lpstr>TODAY</vt:lpstr>
      <vt:lpstr>Introduction</vt:lpstr>
      <vt:lpstr>Introduction</vt:lpstr>
      <vt:lpstr>Introduction</vt:lpstr>
      <vt:lpstr>Introduction</vt:lpstr>
      <vt:lpstr>Introduction</vt:lpstr>
      <vt:lpstr>TODAY</vt:lpstr>
      <vt:lpstr>Lagrangian Specification&amp;&amp;Eulerian Specification</vt:lpstr>
      <vt:lpstr>Lagrangian Specification&amp;&amp;Eulerian Specification</vt:lpstr>
      <vt:lpstr>Continuum Simulation</vt:lpstr>
      <vt:lpstr>Continuum Simulation</vt:lpstr>
      <vt:lpstr>How to Address Computational Challenges in Real-Time Fluid Simulation?</vt:lpstr>
      <vt:lpstr>SPH</vt:lpstr>
      <vt:lpstr>SPH</vt:lpstr>
      <vt:lpstr>SPH Process</vt:lpstr>
      <vt:lpstr>SPH CONS</vt:lpstr>
      <vt:lpstr>PBF</vt:lpstr>
      <vt:lpstr>PBF</vt:lpstr>
      <vt:lpstr>Optimaztion</vt:lpstr>
      <vt:lpstr>How to Render Particles to Appear as a Unified Body of Water?</vt:lpstr>
      <vt:lpstr>Screen Space Fluid Rendering</vt:lpstr>
      <vt:lpstr>TODAY</vt:lpstr>
      <vt:lpstr>PowerPoint 演示文稿</vt:lpstr>
      <vt:lpstr>TODAY</vt:lpstr>
      <vt:lpstr>Justice Online</vt:lpstr>
      <vt:lpstr>Problems</vt:lpstr>
      <vt:lpstr>Effect</vt:lpstr>
      <vt:lpstr>Effect</vt:lpstr>
      <vt:lpstr>Summary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High Quality Rendering</dc:title>
  <dc:creator/>
  <cp:lastModifiedBy>犀利你杜哥</cp:lastModifiedBy>
  <cp:revision>26</cp:revision>
  <dcterms:created xsi:type="dcterms:W3CDTF">2024-10-22T05:13:00Z</dcterms:created>
  <dcterms:modified xsi:type="dcterms:W3CDTF">2024-10-23T05:47:08Z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2021-03-24T16:00:00Z</vt:filetime>
  </property>
  <property fmtid="{D5CDD505-2E9C-101B-9397-08002B2CF9AE}" pid="3" name="Creator">
    <vt:lpwstr>Keynote</vt:lpwstr>
  </property>
  <property fmtid="{D5CDD505-2E9C-101B-9397-08002B2CF9AE}" pid="4" name="LastSaved">
    <vt:filetime>2024-10-23T16:00:00Z</vt:filetime>
  </property>
  <property fmtid="{D5CDD505-2E9C-101B-9397-08002B2CF9AE}" pid="5" name="ICV">
    <vt:lpwstr>E8E6388868904F7A954158F03EAAB3DE_13</vt:lpwstr>
  </property>
  <property fmtid="{D5CDD505-2E9C-101B-9397-08002B2CF9AE}" pid="6" name="KSOProductBuildVer">
    <vt:lpwstr>2052-12.1.0.18608</vt:lpwstr>
  </property>
</Properties>
</file>